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18"/>
  </p:notesMasterIdLst>
  <p:sldIdLst>
    <p:sldId id="256" r:id="rId5"/>
    <p:sldId id="312" r:id="rId6"/>
    <p:sldId id="357" r:id="rId7"/>
    <p:sldId id="320" r:id="rId8"/>
    <p:sldId id="367" r:id="rId9"/>
    <p:sldId id="368" r:id="rId10"/>
    <p:sldId id="365" r:id="rId11"/>
    <p:sldId id="371" r:id="rId12"/>
    <p:sldId id="369" r:id="rId13"/>
    <p:sldId id="370" r:id="rId14"/>
    <p:sldId id="315" r:id="rId15"/>
    <p:sldId id="261" r:id="rId16"/>
    <p:sldId id="34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663"/>
    <p:restoredTop sz="78063" autoAdjust="0"/>
  </p:normalViewPr>
  <p:slideViewPr>
    <p:cSldViewPr snapToGrid="0">
      <p:cViewPr varScale="1">
        <p:scale>
          <a:sx n="49" d="100"/>
          <a:sy n="49" d="100"/>
        </p:scale>
        <p:origin x="8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59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316551ed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316551eda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g12316551eda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90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59D05-AA91-29C4-BE80-5FE8328EA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13D8EF-7287-ED06-116F-DF1F0EDFBE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6C5401-BF36-183F-0378-072095C28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4A920-EC3B-4CED-17AE-A43997206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043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81CF8-6F9F-6953-F974-6B75A70C1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A6E1B8-A048-5A9F-02C0-740EDA5AB0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A9BABD-80B8-349A-555A-4C1A3A275E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F89C0-C3EC-B010-78AD-ECB912AC68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0492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49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1C4B2-41A0-B10F-7CA7-2E3266DDB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D225A9-1731-87E4-D9CA-0024227AD9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B54249-78DC-0A5A-E905-19300108B6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dirty="0">
                <a:latin typeface="Century Gothic" panose="020B0502020202020204" pitchFamily="34" charset="0"/>
              </a:rPr>
              <a:t>Utilizes a global cache for dependency deduplication, saving storage.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CC0D0-E80E-7D03-5CE8-753FC78CA9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81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41AF4-4E4C-003A-5A6E-FD341CA51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9E14F8-4FD8-089C-0D63-242122DA3F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FC5D61-C1FF-DD0A-DC65-D6F0C89A7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DD59E-CC25-AC74-3D07-CCC052D8C2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461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C1829-8CA0-1050-853C-738CFA824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BA20D0-94E0-CC1D-8F2E-176FDF88BE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B44E7C-0907-655F-744D-81AC05EA07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824844-18F3-B669-D9B0-96AE6CC463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66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3/5/2025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3/5/2025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3/5/2025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esearchComputing/uv_package_manager_quick_byte" TargetMode="External"/><Relationship Id="rId3" Type="http://schemas.openxmlformats.org/officeDocument/2006/relationships/hyperlink" Target="http://www.rc.colorado.edu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curc.readthedocs.io/en/latest/" TargetMode="Externa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stral.sh/uv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astral.sh/uv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corative photo of CU campus on title slid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72"/>
          <a:stretch/>
        </p:blipFill>
        <p:spPr>
          <a:xfrm>
            <a:off x="0" y="0"/>
            <a:ext cx="12227404" cy="4713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8947" y="4357407"/>
            <a:ext cx="10491414" cy="1465364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RC Quick Byte: </a:t>
            </a:r>
            <a:r>
              <a:rPr lang="en-US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uv</a:t>
            </a: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 Package Manager</a:t>
            </a:r>
            <a:endParaRPr 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AF03B-1874-295C-F8CB-469120B74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B075D-9C39-8D6A-E7D3-DF46844D7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745" y="365125"/>
            <a:ext cx="11814914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Activating the Environment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A7807AA-61E5-C8A7-D2F9-302B1188C7DC}"/>
              </a:ext>
            </a:extLst>
          </p:cNvPr>
          <p:cNvSpPr txBox="1">
            <a:spLocks/>
          </p:cNvSpPr>
          <p:nvPr/>
        </p:nvSpPr>
        <p:spPr>
          <a:xfrm>
            <a:off x="417098" y="1661371"/>
            <a:ext cx="10964666" cy="4446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600" dirty="0"/>
              <a:t>Packages are installed within activated environments</a:t>
            </a:r>
          </a:p>
          <a:p>
            <a:pPr lvl="1"/>
            <a:r>
              <a:rPr lang="en-US" dirty="0"/>
              <a:t>Fully compatible with </a:t>
            </a:r>
            <a:r>
              <a:rPr lang="en-US" dirty="0" err="1"/>
              <a:t>PyPI</a:t>
            </a:r>
            <a:endParaRPr lang="en-US" dirty="0"/>
          </a:p>
          <a:p>
            <a:pPr lvl="1"/>
            <a:r>
              <a:rPr lang="en-US" dirty="0"/>
              <a:t>Uses caching to speed up repeated installs</a:t>
            </a:r>
            <a:endParaRPr lang="en-US" dirty="0">
              <a:latin typeface="Helvetica Neue" panose="02000503000000020004"/>
            </a:endParaRPr>
          </a:p>
          <a:p>
            <a:pPr lvl="1"/>
            <a:endParaRPr lang="en-US" dirty="0">
              <a:latin typeface="Helvetica Neue" panose="02000503000000020004"/>
            </a:endParaRPr>
          </a:p>
          <a:p>
            <a:pPr lvl="1"/>
            <a:endParaRPr lang="en-US" dirty="0">
              <a:latin typeface="Helvetica Neue" panose="02000503000000020004"/>
            </a:endParaRPr>
          </a:p>
          <a:p>
            <a:pPr marL="0" indent="0">
              <a:buNone/>
            </a:pPr>
            <a:endParaRPr lang="en-US" dirty="0">
              <a:latin typeface="Helvetica Neue" panose="02000503000000020004"/>
            </a:endParaRPr>
          </a:p>
          <a:p>
            <a:endParaRPr lang="en-US" dirty="0">
              <a:latin typeface="Helvetica Neue" panose="02000503000000020004"/>
            </a:endParaRPr>
          </a:p>
          <a:p>
            <a:pPr marL="0" indent="0">
              <a:buNone/>
            </a:pPr>
            <a:endParaRPr lang="en-US" dirty="0">
              <a:latin typeface="Helvetica Neue" panose="02000503000000020004"/>
            </a:endParaRPr>
          </a:p>
          <a:p>
            <a:pPr>
              <a:lnSpc>
                <a:spcPct val="110000"/>
              </a:lnSpc>
            </a:pPr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960CA-D48F-0D10-BB84-07F4920EE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73EBC41-7AA9-DDF7-4BFC-478BF0E6059B}"/>
              </a:ext>
            </a:extLst>
          </p:cNvPr>
          <p:cNvGrpSpPr/>
          <p:nvPr/>
        </p:nvGrpSpPr>
        <p:grpSpPr>
          <a:xfrm>
            <a:off x="676421" y="3005524"/>
            <a:ext cx="10895086" cy="2180089"/>
            <a:chOff x="648457" y="2993642"/>
            <a:chExt cx="10895086" cy="218008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22AB8E2-EE35-36C9-52FF-0F7C25338942}"/>
                </a:ext>
              </a:extLst>
            </p:cNvPr>
            <p:cNvSpPr/>
            <p:nvPr/>
          </p:nvSpPr>
          <p:spPr>
            <a:xfrm>
              <a:off x="648457" y="3125049"/>
              <a:ext cx="10895086" cy="191435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9759EED8-9333-5B7E-1BA6-3B0392D3C416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993642"/>
              <a:ext cx="10515600" cy="21800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2200" dirty="0">
                <a:latin typeface="Century Gothic" panose="020B0502020202020204" pitchFamily="34" charset="0"/>
              </a:endParaRPr>
            </a:p>
            <a:p>
              <a:pPr marL="0" indent="0">
                <a:buNone/>
              </a:pP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source $UV_ENVS/</a:t>
              </a:r>
              <a:r>
                <a:rPr lang="en-US" sz="2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myenv</a:t>
              </a: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/bin/activate</a:t>
              </a:r>
            </a:p>
            <a:p>
              <a:pPr marL="0" indent="0">
                <a:buNone/>
              </a:pP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2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uv</a:t>
              </a: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pip install </a:t>
              </a:r>
              <a:r>
                <a:rPr lang="en-US" sz="2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numpy</a:t>
              </a:r>
              <a:endParaRPr lang="en-US" sz="2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2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uv</a:t>
              </a: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pip install pandas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102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88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Useful Commands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5E1F56-FFCD-E6DF-3643-74051A07CC50}"/>
              </a:ext>
            </a:extLst>
          </p:cNvPr>
          <p:cNvGrpSpPr/>
          <p:nvPr/>
        </p:nvGrpSpPr>
        <p:grpSpPr>
          <a:xfrm>
            <a:off x="662795" y="1532686"/>
            <a:ext cx="11147286" cy="3909641"/>
            <a:chOff x="569877" y="3824816"/>
            <a:chExt cx="11052246" cy="13139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569877" y="3911411"/>
              <a:ext cx="11052246" cy="1227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3824816"/>
              <a:ext cx="10634272" cy="13139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entury Gothic" panose="020B0502020202020204" pitchFamily="34" charset="0"/>
              </a:endParaRP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uv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&lt;command&gt; --help      		# help for specific commands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uv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venv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$UV_ENVS/&lt;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envname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		# create a new environment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uv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pip install &lt;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packagename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        # install a package in active env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uv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pip uninstall &lt;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packagename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      # uninstall a package from env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rm –rf $UV_ENVS/&lt;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envname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	      # remove an environment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uv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cache clean		            # clean up unused cache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uv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pip freeze                       # list installed packages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deactivate 				      # deactivate environment</a:t>
              </a: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	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59FF00-50B4-54BD-8A8E-86EC9CF94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3A1E75-F6EC-C1AE-C6F5-83BCC9E3564A}"/>
              </a:ext>
            </a:extLst>
          </p:cNvPr>
          <p:cNvSpPr txBox="1"/>
          <p:nvPr/>
        </p:nvSpPr>
        <p:spPr>
          <a:xfrm>
            <a:off x="738605" y="5541978"/>
            <a:ext cx="108008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2800" dirty="0">
                <a:solidFill>
                  <a:srgbClr val="FF0000"/>
                </a:solidFill>
                <a:latin typeface="Helvetica Neue" panose="02000503000000020004"/>
              </a:rPr>
              <a:t>Note: Be very careful with rm -rf when removing environments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005C22E1-5F60-D014-45F8-67DDCE7938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</p:spPr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  <p:extLst>
      <p:ext uri="{BB962C8B-B14F-4D97-AF65-F5344CB8AC3E}">
        <p14:creationId xmlns:p14="http://schemas.microsoft.com/office/powerpoint/2010/main" val="1352926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10332525" y="6344475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36" name="Google Shape;136;p19"/>
          <p:cNvSpPr txBox="1"/>
          <p:nvPr/>
        </p:nvSpPr>
        <p:spPr>
          <a:xfrm>
            <a:off x="4496206" y="4730057"/>
            <a:ext cx="335941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Helvetica Neue"/>
                <a:ea typeface="Helvetica Neue"/>
                <a:cs typeface="Helvetica Neue"/>
                <a:sym typeface="Helvetica Neue"/>
              </a:rPr>
              <a:t>Any Questions</a:t>
            </a:r>
            <a:endParaRPr sz="32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Graphic 4" descr="Questions with solid fill">
            <a:extLst>
              <a:ext uri="{FF2B5EF4-FFF2-40B4-BE49-F238E27FC236}">
                <a16:creationId xmlns:a16="http://schemas.microsoft.com/office/drawing/2014/main" id="{81316737-E39C-896D-10BE-E6C435DF9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9702" y="920745"/>
            <a:ext cx="4114800" cy="4114800"/>
          </a:xfrm>
          <a:prstGeom prst="rect">
            <a:avLst/>
          </a:prstGeom>
        </p:spPr>
      </p:pic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00DB599-B224-4128-8866-DED7524047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</p:spPr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/>
              <a:t>Thank you! </a:t>
            </a:r>
            <a:endParaRPr sz="4800" b="1"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 dirty="0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/>
          </a:p>
        </p:txBody>
      </p:sp>
      <p:pic>
        <p:nvPicPr>
          <p:cNvPr id="3" name="Picture 2" descr="A QR code linking to the course survey at http://tinyurl.com/curc-survey18&#10;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00" y="1690825"/>
            <a:ext cx="4089400" cy="4051300"/>
          </a:xfrm>
          <a:prstGeom prst="rect">
            <a:avLst/>
          </a:prstGeom>
        </p:spPr>
      </p:pic>
      <p:sp>
        <p:nvSpPr>
          <p:cNvPr id="2" name="Google Shape;913;p78">
            <a:extLst>
              <a:ext uri="{FF2B5EF4-FFF2-40B4-BE49-F238E27FC236}">
                <a16:creationId xmlns:a16="http://schemas.microsoft.com/office/drawing/2014/main" id="{6598FD10-7D38-4EBF-DFFC-AF789EAB271B}"/>
              </a:ext>
            </a:extLst>
          </p:cNvPr>
          <p:cNvSpPr txBox="1">
            <a:spLocks/>
          </p:cNvSpPr>
          <p:nvPr/>
        </p:nvSpPr>
        <p:spPr>
          <a:xfrm>
            <a:off x="753093" y="2150994"/>
            <a:ext cx="10515600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/>
              <a:t>Survey and feedback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551516B-8F52-83FC-C2A8-E72DF7FD2518}"/>
              </a:ext>
            </a:extLst>
          </p:cNvPr>
          <p:cNvSpPr txBox="1">
            <a:spLocks/>
          </p:cNvSpPr>
          <p:nvPr/>
        </p:nvSpPr>
        <p:spPr>
          <a:xfrm>
            <a:off x="4876800" y="65229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10/1/2025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dirty="0" err="1">
                <a:cs typeface="Arial"/>
              </a:rPr>
              <a:t>uv</a:t>
            </a:r>
            <a:r>
              <a:rPr lang="en-US" dirty="0">
                <a:cs typeface="Arial"/>
              </a:rPr>
              <a:t> Package Manager </a:t>
            </a:r>
            <a:r>
              <a:rPr lang="en-US" dirty="0"/>
              <a:t>-- Get Your Sunscreen!</a:t>
            </a:r>
            <a:endParaRPr lang="en-US" dirty="0">
              <a:cs typeface="Arial"/>
            </a:endParaRPr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483476" y="1825624"/>
            <a:ext cx="6984124" cy="4337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Date: October 1, 2025</a:t>
            </a: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Instructor: Mohal Khandelwal</a:t>
            </a:r>
            <a:endParaRPr lang="en-US"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www.rc.colorado.ed</a:t>
            </a:r>
            <a:r>
              <a:rPr lang="en-US" sz="2500" u="sng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2500" u="sng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rc</a:t>
            </a:r>
            <a:endParaRPr lang="en-US"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Documentation: 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  <a:hlinkClick r:id="rId4"/>
              </a:rPr>
              <a:t>https://curc.readthedocs.io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rc-help@colorado.edu</a:t>
            </a:r>
            <a:endParaRPr lang="en-US" sz="25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lang="en-US" sz="25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AA99F-3D3E-83A9-4A7C-4730183C06E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903602" y="1943748"/>
            <a:ext cx="3180095" cy="3213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1CE021-D81D-A362-27C3-90945AB46B7E}"/>
              </a:ext>
            </a:extLst>
          </p:cNvPr>
          <p:cNvSpPr txBox="1"/>
          <p:nvPr/>
        </p:nvSpPr>
        <p:spPr>
          <a:xfrm>
            <a:off x="7227875" y="5132891"/>
            <a:ext cx="45315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latin typeface="Century Gothic"/>
              </a:rPr>
              <a:t>Slides</a:t>
            </a:r>
          </a:p>
          <a:p>
            <a:pPr marL="0" indent="0" algn="ctr">
              <a:buNone/>
            </a:pPr>
            <a:r>
              <a:rPr lang="en-US" sz="1800" dirty="0">
                <a:latin typeface="Century Gothic"/>
                <a:hlinkClick r:id="rId8"/>
              </a:rPr>
              <a:t>https://github.com/ResearchComputing/uv_package_manager_quick_byte</a:t>
            </a:r>
            <a:endParaRPr lang="en-US" sz="1800" dirty="0">
              <a:latin typeface="Century Gothic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268BA-02B5-728C-94A2-03BC82A8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pic>
        <p:nvPicPr>
          <p:cNvPr id="5" name="Picture 4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D397633D-6ADF-1CE0-6720-2E22AB2DB6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3705" y="1759315"/>
            <a:ext cx="3439886" cy="343988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5C00-123E-2CD0-AD48-005F02DD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What You’ll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201F-B470-4FB6-3E2A-B4F0D1B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91488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dirty="0"/>
              <a:t>Introduction to </a:t>
            </a:r>
            <a:r>
              <a:rPr lang="en-US" sz="3000" dirty="0" err="1"/>
              <a:t>uv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000" dirty="0"/>
              <a:t>Key features of </a:t>
            </a:r>
            <a:r>
              <a:rPr lang="en-US" sz="3000" dirty="0" err="1"/>
              <a:t>uv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000" dirty="0"/>
              <a:t>Comparative analysis of </a:t>
            </a:r>
            <a:r>
              <a:rPr lang="en-US" sz="3000" dirty="0" err="1"/>
              <a:t>uv</a:t>
            </a:r>
            <a:r>
              <a:rPr lang="en-US" sz="3000" dirty="0"/>
              <a:t> with other tools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Using </a:t>
            </a:r>
            <a:r>
              <a:rPr lang="en-US" sz="3000" dirty="0" err="1"/>
              <a:t>uv</a:t>
            </a:r>
            <a:r>
              <a:rPr lang="en-US" sz="3000" dirty="0"/>
              <a:t> on CURC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  <p:extLst>
      <p:ext uri="{BB962C8B-B14F-4D97-AF65-F5344CB8AC3E}">
        <p14:creationId xmlns:p14="http://schemas.microsoft.com/office/powerpoint/2010/main" val="3316284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What is </a:t>
            </a:r>
            <a:r>
              <a:rPr lang="en-US" b="1" dirty="0" err="1">
                <a:latin typeface="Century Gothic" panose="020B0502020202020204" pitchFamily="34" charset="0"/>
              </a:rPr>
              <a:t>uv</a:t>
            </a:r>
            <a:r>
              <a:rPr lang="en-US" b="1" dirty="0">
                <a:latin typeface="Century Gothic" panose="020B0502020202020204" pitchFamily="34" charset="0"/>
              </a:rPr>
              <a:t>?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DA88744-9F33-89AA-81CB-71BE6F157C5F}"/>
              </a:ext>
            </a:extLst>
          </p:cNvPr>
          <p:cNvSpPr txBox="1">
            <a:spLocks/>
          </p:cNvSpPr>
          <p:nvPr/>
        </p:nvSpPr>
        <p:spPr>
          <a:xfrm>
            <a:off x="838200" y="1758342"/>
            <a:ext cx="5810794" cy="40546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Fast, modern Python package manager and environment builder.</a:t>
            </a:r>
          </a:p>
          <a:p>
            <a:pPr>
              <a:lnSpc>
                <a:spcPct val="120000"/>
              </a:lnSpc>
            </a:pPr>
            <a:r>
              <a:rPr lang="en-US" dirty="0"/>
              <a:t>Built by Astral (same team behind Ruff).</a:t>
            </a:r>
          </a:p>
          <a:p>
            <a:pPr>
              <a:lnSpc>
                <a:spcPct val="120000"/>
              </a:lnSpc>
            </a:pPr>
            <a:r>
              <a:rPr lang="en-US" dirty="0"/>
              <a:t>Implemented in Rust.</a:t>
            </a:r>
          </a:p>
          <a:p>
            <a:pPr>
              <a:lnSpc>
                <a:spcPct val="120000"/>
              </a:lnSpc>
            </a:pPr>
            <a:r>
              <a:rPr lang="en-US" dirty="0"/>
              <a:t>All-in-one solution</a:t>
            </a:r>
          </a:p>
          <a:p>
            <a:pPr>
              <a:lnSpc>
                <a:spcPct val="120000"/>
              </a:lnSpc>
            </a:pPr>
            <a:r>
              <a:rPr lang="en-US" dirty="0"/>
              <a:t>Designed to work natively with Python's built-in </a:t>
            </a:r>
            <a:r>
              <a:rPr lang="en-US" dirty="0" err="1"/>
              <a:t>venv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01DD01-3C97-20EF-3457-2A1CAB0F48F9}"/>
              </a:ext>
            </a:extLst>
          </p:cNvPr>
          <p:cNvSpPr txBox="1"/>
          <p:nvPr/>
        </p:nvSpPr>
        <p:spPr>
          <a:xfrm>
            <a:off x="7467600" y="4915613"/>
            <a:ext cx="3760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Image source: </a:t>
            </a:r>
            <a:r>
              <a:rPr lang="en-US" sz="1600" i="1" dirty="0">
                <a:hlinkClick r:id="rId3"/>
              </a:rPr>
              <a:t>https://docs.astral.sh/uv/</a:t>
            </a:r>
            <a:endParaRPr lang="en-US" sz="1600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pic>
        <p:nvPicPr>
          <p:cNvPr id="9" name="Picture 8" descr="A purple square with white text&#10;&#10;AI-generated content may be incorrect.">
            <a:extLst>
              <a:ext uri="{FF2B5EF4-FFF2-40B4-BE49-F238E27FC236}">
                <a16:creationId xmlns:a16="http://schemas.microsoft.com/office/drawing/2014/main" id="{3DF89272-FB0B-99F2-A23E-F568D1EE7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6828" y="1942387"/>
            <a:ext cx="4833448" cy="270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425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49A43-F8E2-E025-CC63-BB9CB675C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BC7F2-E24A-E447-41D0-0AFED9F8B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Features of </a:t>
            </a:r>
            <a:r>
              <a:rPr lang="en-US" b="1" dirty="0" err="1">
                <a:latin typeface="Century Gothic" panose="020B0502020202020204" pitchFamily="34" charset="0"/>
              </a:rPr>
              <a:t>uv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7C58E54-AB89-0925-B419-8ACBE2529432}"/>
              </a:ext>
            </a:extLst>
          </p:cNvPr>
          <p:cNvSpPr txBox="1">
            <a:spLocks/>
          </p:cNvSpPr>
          <p:nvPr/>
        </p:nvSpPr>
        <p:spPr>
          <a:xfrm>
            <a:off x="838200" y="1846858"/>
            <a:ext cx="5910944" cy="4446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600" dirty="0"/>
              <a:t>Drop-in Replacement for pip, pip-tools.</a:t>
            </a:r>
          </a:p>
          <a:p>
            <a:pPr>
              <a:lnSpc>
                <a:spcPct val="110000"/>
              </a:lnSpc>
            </a:pPr>
            <a:r>
              <a:rPr lang="en-US" sz="2600" dirty="0"/>
              <a:t>10-100x faster than traditional tools.</a:t>
            </a:r>
          </a:p>
          <a:p>
            <a:pPr>
              <a:lnSpc>
                <a:spcPct val="110000"/>
              </a:lnSpc>
            </a:pPr>
            <a:r>
              <a:rPr lang="en-US" sz="2600" dirty="0"/>
              <a:t>Reliable and reproducible builds</a:t>
            </a:r>
          </a:p>
          <a:p>
            <a:pPr>
              <a:lnSpc>
                <a:spcPct val="110000"/>
              </a:lnSpc>
            </a:pPr>
            <a:r>
              <a:rPr lang="en-US" sz="2600" dirty="0"/>
              <a:t>Memory-efficient operation, especially for large projects</a:t>
            </a:r>
            <a:endParaRPr lang="en-US" sz="2600" dirty="0">
              <a:latin typeface="Century Gothic" panose="020B0502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E57421-7501-B3B6-B297-6D37D1A76F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697"/>
          <a:stretch>
            <a:fillRect/>
          </a:stretch>
        </p:blipFill>
        <p:spPr>
          <a:xfrm>
            <a:off x="6858004" y="2362814"/>
            <a:ext cx="5007426" cy="24486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5D2A7F-79FF-16C0-3521-3A7A88A41E98}"/>
              </a:ext>
            </a:extLst>
          </p:cNvPr>
          <p:cNvSpPr txBox="1"/>
          <p:nvPr/>
        </p:nvSpPr>
        <p:spPr>
          <a:xfrm>
            <a:off x="7467600" y="4915613"/>
            <a:ext cx="3760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Image source: </a:t>
            </a:r>
            <a:r>
              <a:rPr lang="en-US" sz="1600" i="1" dirty="0">
                <a:hlinkClick r:id="rId4"/>
              </a:rPr>
              <a:t>https://docs.astral.sh/uv/</a:t>
            </a:r>
            <a:endParaRPr lang="en-US" sz="1600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89346-AF58-AD4F-CD54-549F1F709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  <p:extLst>
      <p:ext uri="{BB962C8B-B14F-4D97-AF65-F5344CB8AC3E}">
        <p14:creationId xmlns:p14="http://schemas.microsoft.com/office/powerpoint/2010/main" val="3247055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005E9-6DBD-4909-C49F-5D4AEFC84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463B7-36F2-4B13-F234-02B4B8F2E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895" y="122360"/>
            <a:ext cx="11814914" cy="1325563"/>
          </a:xfrm>
        </p:spPr>
        <p:txBody>
          <a:bodyPr/>
          <a:lstStyle/>
          <a:p>
            <a:r>
              <a:rPr lang="en-US" b="1" dirty="0" err="1">
                <a:latin typeface="Century Gothic" panose="020B0502020202020204" pitchFamily="34" charset="0"/>
              </a:rPr>
              <a:t>uv</a:t>
            </a:r>
            <a:r>
              <a:rPr lang="en-US" b="1" dirty="0">
                <a:latin typeface="Century Gothic" panose="020B0502020202020204" pitchFamily="34" charset="0"/>
              </a:rPr>
              <a:t> vs. </a:t>
            </a:r>
            <a:r>
              <a:rPr lang="en-US" b="1" dirty="0"/>
              <a:t>the status quo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935F4D-A42A-684A-74F7-3D56A9FEA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B9961BC-550E-BA3C-6655-DC8C6016DF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872682"/>
              </p:ext>
            </p:extLst>
          </p:nvPr>
        </p:nvGraphicFramePr>
        <p:xfrm>
          <a:off x="870333" y="1334649"/>
          <a:ext cx="10355857" cy="4753021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349295">
                  <a:extLst>
                    <a:ext uri="{9D8B030D-6E8A-4147-A177-3AD203B41FA5}">
                      <a16:colId xmlns:a16="http://schemas.microsoft.com/office/drawing/2014/main" val="1844046474"/>
                    </a:ext>
                  </a:extLst>
                </a:gridCol>
                <a:gridCol w="2671728">
                  <a:extLst>
                    <a:ext uri="{9D8B030D-6E8A-4147-A177-3AD203B41FA5}">
                      <a16:colId xmlns:a16="http://schemas.microsoft.com/office/drawing/2014/main" val="384893460"/>
                    </a:ext>
                  </a:extLst>
                </a:gridCol>
                <a:gridCol w="2745870">
                  <a:extLst>
                    <a:ext uri="{9D8B030D-6E8A-4147-A177-3AD203B41FA5}">
                      <a16:colId xmlns:a16="http://schemas.microsoft.com/office/drawing/2014/main" val="2502053756"/>
                    </a:ext>
                  </a:extLst>
                </a:gridCol>
                <a:gridCol w="2588964">
                  <a:extLst>
                    <a:ext uri="{9D8B030D-6E8A-4147-A177-3AD203B41FA5}">
                      <a16:colId xmlns:a16="http://schemas.microsoft.com/office/drawing/2014/main" val="4028146624"/>
                    </a:ext>
                  </a:extLst>
                </a:gridCol>
              </a:tblGrid>
              <a:tr h="511051">
                <a:tc>
                  <a:txBody>
                    <a:bodyPr/>
                    <a:lstStyle/>
                    <a:p>
                      <a:r>
                        <a:rPr lang="en-US" b="1" dirty="0"/>
                        <a:t>Feature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uv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Traditional pip + </a:t>
                      </a:r>
                      <a:r>
                        <a:rPr lang="en-US" b="1" dirty="0" err="1"/>
                        <a:t>venv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conda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20264032"/>
                  </a:ext>
                </a:extLst>
              </a:tr>
              <a:tr h="585555">
                <a:tc>
                  <a:txBody>
                    <a:bodyPr/>
                    <a:lstStyle/>
                    <a:p>
                      <a:r>
                        <a:rPr lang="en-US" b="1" dirty="0"/>
                        <a:t>Speed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>
                          <a:effectLst/>
                        </a:rPr>
                        <a:t>10-100x faster than pip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>
                          <a:effectLst/>
                        </a:rPr>
                        <a:t>Baseline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 dirty="0">
                          <a:effectLst/>
                        </a:rPr>
                        <a:t>Slower than pip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05530054"/>
                  </a:ext>
                </a:extLst>
              </a:tr>
              <a:tr h="511051">
                <a:tc>
                  <a:txBody>
                    <a:bodyPr/>
                    <a:lstStyle/>
                    <a:p>
                      <a:r>
                        <a:rPr lang="en-US" b="1" dirty="0"/>
                        <a:t>Memory Usage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>
                          <a:effectLst/>
                        </a:rPr>
                        <a:t>Very efficient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>
                          <a:effectLst/>
                        </a:rPr>
                        <a:t>Higher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98246660"/>
                  </a:ext>
                </a:extLst>
              </a:tr>
              <a:tr h="585555">
                <a:tc>
                  <a:txBody>
                    <a:bodyPr/>
                    <a:lstStyle/>
                    <a:p>
                      <a:r>
                        <a:rPr lang="en-US" b="1" dirty="0"/>
                        <a:t>Reproducibility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Universal </a:t>
                      </a:r>
                      <a:r>
                        <a:rPr lang="en-US" dirty="0" err="1"/>
                        <a:t>lockfile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uv</a:t>
                      </a:r>
                      <a:r>
                        <a:rPr lang="en-US" dirty="0"/>
                        <a:t> sync).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Requires a separate tool (pip-tools) for locking.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YAML files (</a:t>
                      </a:r>
                      <a:r>
                        <a:rPr lang="fr-FR" dirty="0" err="1"/>
                        <a:t>often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flaky</a:t>
                      </a:r>
                      <a:r>
                        <a:rPr lang="fr-FR" dirty="0"/>
                        <a:t>).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3195067"/>
                  </a:ext>
                </a:extLst>
              </a:tr>
              <a:tr h="585555"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 b="1" dirty="0">
                          <a:effectLst/>
                        </a:rPr>
                        <a:t>Non-Python Packages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69257572"/>
                  </a:ext>
                </a:extLst>
              </a:tr>
              <a:tr h="851744">
                <a:tc>
                  <a:txBody>
                    <a:bodyPr/>
                    <a:lstStyle/>
                    <a:p>
                      <a:r>
                        <a:rPr lang="en-US" b="1" dirty="0"/>
                        <a:t>Dependency Resolution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>
                          <a:effectLst/>
                        </a:rPr>
                        <a:t>Fast, modern resolver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>
                          <a:effectLst/>
                        </a:rPr>
                        <a:t>Basic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 dirty="0">
                          <a:effectLst/>
                        </a:rPr>
                        <a:t>Comprehensive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24701912"/>
                  </a:ext>
                </a:extLst>
              </a:tr>
              <a:tr h="851744">
                <a:tc>
                  <a:txBody>
                    <a:bodyPr/>
                    <a:lstStyle/>
                    <a:p>
                      <a:r>
                        <a:rPr lang="en-US" b="1" dirty="0"/>
                        <a:t>Ease of use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Simple, single tool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Broader scope with a steeper learning curve.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Requires</a:t>
                      </a:r>
                      <a:r>
                        <a:rPr lang="fr-FR" sz="1800" b="0" kern="1200" dirty="0">
                          <a:solidFill>
                            <a:schemeClr val="dk1"/>
                          </a:solidFill>
                          <a:effectLst/>
                        </a:rPr>
                        <a:t> multiple </a:t>
                      </a:r>
                      <a:r>
                        <a:rPr lang="fr-FR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commands</a:t>
                      </a:r>
                      <a:r>
                        <a:rPr lang="fr-FR" sz="1800" b="0" kern="1200" dirty="0">
                          <a:solidFill>
                            <a:schemeClr val="dk1"/>
                          </a:solidFill>
                          <a:effectLst/>
                        </a:rPr>
                        <a:t> (</a:t>
                      </a:r>
                      <a:r>
                        <a:rPr lang="fr-FR" dirty="0"/>
                        <a:t>python -m </a:t>
                      </a:r>
                      <a:r>
                        <a:rPr lang="fr-FR" dirty="0" err="1"/>
                        <a:t>venv</a:t>
                      </a:r>
                      <a:r>
                        <a:rPr lang="fr-FR" sz="1800" b="0" kern="1200" dirty="0">
                          <a:solidFill>
                            <a:schemeClr val="dk1"/>
                          </a:solidFill>
                          <a:effectLst/>
                        </a:rPr>
                        <a:t>, </a:t>
                      </a:r>
                      <a:r>
                        <a:rPr lang="fr-FR" dirty="0"/>
                        <a:t>source</a:t>
                      </a:r>
                      <a:r>
                        <a:rPr lang="fr-FR" sz="1800" b="0" kern="1200" dirty="0">
                          <a:solidFill>
                            <a:schemeClr val="dk1"/>
                          </a:solidFill>
                          <a:effectLst/>
                        </a:rPr>
                        <a:t>, </a:t>
                      </a:r>
                      <a:r>
                        <a:rPr lang="fr-FR" dirty="0" err="1"/>
                        <a:t>pip</a:t>
                      </a:r>
                      <a:r>
                        <a:rPr lang="fr-FR" sz="1800" b="0" kern="1200" dirty="0">
                          <a:solidFill>
                            <a:schemeClr val="dk1"/>
                          </a:solidFill>
                          <a:effectLst/>
                        </a:rPr>
                        <a:t>).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753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0332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62" y="343091"/>
            <a:ext cx="11814914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Getting Started with </a:t>
            </a:r>
            <a:r>
              <a:rPr lang="en-US" b="1" dirty="0" err="1">
                <a:latin typeface="Century Gothic" panose="020B0502020202020204" pitchFamily="34" charset="0"/>
              </a:rPr>
              <a:t>uv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338B9A9-9977-AF91-D96A-332772174994}"/>
              </a:ext>
            </a:extLst>
          </p:cNvPr>
          <p:cNvSpPr txBox="1">
            <a:spLocks/>
          </p:cNvSpPr>
          <p:nvPr/>
        </p:nvSpPr>
        <p:spPr>
          <a:xfrm>
            <a:off x="417098" y="1661371"/>
            <a:ext cx="10964666" cy="4446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600" dirty="0"/>
              <a:t>To start using </a:t>
            </a:r>
            <a:r>
              <a:rPr lang="en-US" sz="2600" dirty="0" err="1"/>
              <a:t>uv</a:t>
            </a:r>
            <a:r>
              <a:rPr lang="en-US" sz="2600" dirty="0"/>
              <a:t>, you must first load the module in your interactive session: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000" dirty="0">
              <a:latin typeface="Century Gothic" panose="020B05020202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8610543-C287-4B88-5CB0-1BB7C055325A}"/>
              </a:ext>
            </a:extLst>
          </p:cNvPr>
          <p:cNvGrpSpPr/>
          <p:nvPr/>
        </p:nvGrpSpPr>
        <p:grpSpPr>
          <a:xfrm>
            <a:off x="676421" y="2608914"/>
            <a:ext cx="10895086" cy="1930036"/>
            <a:chOff x="648457" y="3037710"/>
            <a:chExt cx="10895086" cy="218008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8710F2-0971-952A-5E7C-01CF4359C69F}"/>
                </a:ext>
              </a:extLst>
            </p:cNvPr>
            <p:cNvSpPr/>
            <p:nvPr/>
          </p:nvSpPr>
          <p:spPr>
            <a:xfrm>
              <a:off x="648457" y="3257253"/>
              <a:ext cx="10895086" cy="191435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29322FDB-CC19-90E5-27FA-6400719CFAB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037710"/>
              <a:ext cx="10515600" cy="21800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2200" dirty="0">
                <a:latin typeface="Century Gothic" panose="020B0502020202020204" pitchFamily="34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module spider </a:t>
              </a:r>
              <a:r>
                <a:rPr lang="en-US" sz="2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uv</a:t>
              </a:r>
              <a:endParaRPr lang="en-US" sz="2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module load </a:t>
              </a:r>
              <a:r>
                <a:rPr lang="en-US" sz="2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uv</a:t>
              </a:r>
              <a:endParaRPr lang="en-US" sz="2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2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uv</a:t>
              </a: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--version</a:t>
              </a:r>
            </a:p>
            <a:p>
              <a:pPr marL="457200" indent="-457200">
                <a:buFont typeface="Arial" panose="020B0604020202020204" pitchFamily="34" charset="0"/>
                <a:buAutoNum type="arabicPlain" startAt="3"/>
              </a:pPr>
              <a:endParaRPr lang="en-US" sz="2200" dirty="0">
                <a:latin typeface="Monaco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809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887F9-7DEF-8B51-DF37-8BD862045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76886-C70E-2D88-56F0-0E671A8CF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03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Creating a </a:t>
            </a:r>
            <a:r>
              <a:rPr lang="en-US" b="1" dirty="0" err="1">
                <a:latin typeface="Century Gothic" panose="020B0502020202020204" pitchFamily="34" charset="0"/>
              </a:rPr>
              <a:t>uv</a:t>
            </a:r>
            <a:r>
              <a:rPr lang="en-US" b="1" dirty="0">
                <a:latin typeface="Century Gothic" panose="020B0502020202020204" pitchFamily="34" charset="0"/>
              </a:rPr>
              <a:t> Environment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FE6C36B-25CE-0B67-49D5-BE19C8532C3F}"/>
              </a:ext>
            </a:extLst>
          </p:cNvPr>
          <p:cNvSpPr txBox="1">
            <a:spLocks/>
          </p:cNvSpPr>
          <p:nvPr/>
        </p:nvSpPr>
        <p:spPr>
          <a:xfrm>
            <a:off x="838200" y="1659569"/>
            <a:ext cx="10773578" cy="4446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600" dirty="0" err="1"/>
              <a:t>uv</a:t>
            </a:r>
            <a:r>
              <a:rPr lang="en-US" sz="2600" dirty="0"/>
              <a:t> automates the creation and management of environments using </a:t>
            </a:r>
            <a:r>
              <a:rPr lang="en-US" sz="2600" dirty="0" err="1"/>
              <a:t>venv</a:t>
            </a:r>
            <a:endParaRPr lang="en-US" sz="2600" dirty="0"/>
          </a:p>
          <a:p>
            <a:pPr>
              <a:lnSpc>
                <a:spcPct val="110000"/>
              </a:lnSpc>
            </a:pPr>
            <a:r>
              <a:rPr lang="en-US" sz="2600" dirty="0" err="1"/>
              <a:t>venv</a:t>
            </a:r>
            <a:r>
              <a:rPr lang="en-US" sz="2600" dirty="0"/>
              <a:t> is Python’s built-in tool for creating isolated environments</a:t>
            </a:r>
          </a:p>
          <a:p>
            <a:pPr>
              <a:lnSpc>
                <a:spcPct val="110000"/>
              </a:lnSpc>
            </a:pPr>
            <a:r>
              <a:rPr lang="en-US" sz="2600" dirty="0"/>
              <a:t>Each </a:t>
            </a:r>
            <a:r>
              <a:rPr lang="en-US" sz="2600" dirty="0" err="1"/>
              <a:t>venv</a:t>
            </a:r>
            <a:r>
              <a:rPr lang="en-US" sz="2600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sz="2200" dirty="0"/>
              <a:t>Has its own Python interpreter</a:t>
            </a:r>
          </a:p>
          <a:p>
            <a:pPr lvl="1">
              <a:lnSpc>
                <a:spcPct val="110000"/>
              </a:lnSpc>
            </a:pPr>
            <a:r>
              <a:rPr lang="en-US" sz="2200" dirty="0"/>
              <a:t>Has its own installed packages, separate from system Python</a:t>
            </a:r>
          </a:p>
          <a:p>
            <a:pPr lvl="1">
              <a:lnSpc>
                <a:spcPct val="110000"/>
              </a:lnSpc>
            </a:pPr>
            <a:r>
              <a:rPr lang="en-US" sz="2200" dirty="0"/>
              <a:t>Avoids dependency conflicts across projects</a:t>
            </a:r>
          </a:p>
          <a:p>
            <a:pPr>
              <a:lnSpc>
                <a:spcPct val="110000"/>
              </a:lnSpc>
            </a:pPr>
            <a:r>
              <a:rPr lang="en-US" sz="2600" dirty="0"/>
              <a:t>It's a lightweight alternative to Conda environments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09245-8DAA-DA71-8CB3-CEB65CF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  <p:extLst>
      <p:ext uri="{BB962C8B-B14F-4D97-AF65-F5344CB8AC3E}">
        <p14:creationId xmlns:p14="http://schemas.microsoft.com/office/powerpoint/2010/main" val="417942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4C7B3-321A-55E2-877F-00DF40DB6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EA198-AE9F-1279-715C-0D2DDDAB2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847" y="321057"/>
            <a:ext cx="11814914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Creating a </a:t>
            </a:r>
            <a:r>
              <a:rPr lang="en-US" b="1" dirty="0" err="1">
                <a:latin typeface="Century Gothic" panose="020B0502020202020204" pitchFamily="34" charset="0"/>
              </a:rPr>
              <a:t>uv</a:t>
            </a:r>
            <a:r>
              <a:rPr lang="en-US" b="1" dirty="0">
                <a:latin typeface="Century Gothic" panose="020B0502020202020204" pitchFamily="34" charset="0"/>
              </a:rPr>
              <a:t> Environment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4C9B8C-AED0-2621-7C9A-663B90AFD33D}"/>
              </a:ext>
            </a:extLst>
          </p:cNvPr>
          <p:cNvSpPr txBox="1">
            <a:spLocks/>
          </p:cNvSpPr>
          <p:nvPr/>
        </p:nvSpPr>
        <p:spPr>
          <a:xfrm>
            <a:off x="417098" y="1562218"/>
            <a:ext cx="10964666" cy="4446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600" dirty="0"/>
              <a:t>Loading the module sets a key environment variable </a:t>
            </a:r>
            <a:r>
              <a:rPr lang="en-US" sz="2600" b="1" dirty="0"/>
              <a:t>$UV_ENVS</a:t>
            </a:r>
            <a:r>
              <a:rPr lang="en-US" sz="2600" dirty="0"/>
              <a:t>.</a:t>
            </a:r>
          </a:p>
          <a:p>
            <a:pPr>
              <a:lnSpc>
                <a:spcPct val="110000"/>
              </a:lnSpc>
            </a:pPr>
            <a:endParaRPr lang="en-US" b="1" dirty="0"/>
          </a:p>
          <a:p>
            <a:pPr>
              <a:lnSpc>
                <a:spcPct val="110000"/>
              </a:lnSpc>
            </a:pPr>
            <a:endParaRPr lang="en-US" b="1" dirty="0"/>
          </a:p>
          <a:p>
            <a:pPr marL="0" indent="0">
              <a:lnSpc>
                <a:spcPct val="110000"/>
              </a:lnSpc>
              <a:buNone/>
            </a:pPr>
            <a:endParaRPr lang="en-US" b="1" dirty="0"/>
          </a:p>
          <a:p>
            <a:pPr>
              <a:lnSpc>
                <a:spcPct val="110000"/>
              </a:lnSpc>
            </a:pPr>
            <a:r>
              <a:rPr lang="en-US" sz="2600" dirty="0"/>
              <a:t>To create a new environment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000" dirty="0">
              <a:latin typeface="Century Gothic" panose="020B05020202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FD83B-4300-7D19-9368-C0F33582B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3678F37-7DFE-42B0-2F58-EF45E06A6A88}"/>
              </a:ext>
            </a:extLst>
          </p:cNvPr>
          <p:cNvGrpSpPr/>
          <p:nvPr/>
        </p:nvGrpSpPr>
        <p:grpSpPr>
          <a:xfrm>
            <a:off x="654387" y="2080101"/>
            <a:ext cx="10895086" cy="1543764"/>
            <a:chOff x="648457" y="2933348"/>
            <a:chExt cx="10895086" cy="195074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7414C14-4A59-8B56-26D5-5BD14A7A6411}"/>
                </a:ext>
              </a:extLst>
            </p:cNvPr>
            <p:cNvSpPr/>
            <p:nvPr/>
          </p:nvSpPr>
          <p:spPr>
            <a:xfrm>
              <a:off x="648457" y="3229411"/>
              <a:ext cx="10895086" cy="165468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FFC3751C-E39F-447E-66EB-C279DF6DB4F2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933348"/>
              <a:ext cx="10515600" cy="179332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2200" b="1" dirty="0">
                <a:latin typeface="Century Gothic" panose="020B0502020202020204" pitchFamily="34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echo $UV_ENVS</a:t>
              </a:r>
            </a:p>
            <a:p>
              <a:pPr marL="0" indent="0">
                <a:buNone/>
              </a:pP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/projects/$USER/software/</a:t>
              </a:r>
              <a:r>
                <a:rPr lang="en-US" sz="2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uv</a:t>
              </a: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r>
                <a:rPr lang="en-US" sz="2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envs</a:t>
              </a: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77049C2-B486-AFA9-7576-03620FEBC940}"/>
              </a:ext>
            </a:extLst>
          </p:cNvPr>
          <p:cNvGrpSpPr/>
          <p:nvPr/>
        </p:nvGrpSpPr>
        <p:grpSpPr>
          <a:xfrm>
            <a:off x="676421" y="4351775"/>
            <a:ext cx="10895086" cy="2180089"/>
            <a:chOff x="648457" y="2938557"/>
            <a:chExt cx="10895086" cy="218008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384E92A-740E-6DFE-CE21-4127BF3B9EE3}"/>
                </a:ext>
              </a:extLst>
            </p:cNvPr>
            <p:cNvSpPr/>
            <p:nvPr/>
          </p:nvSpPr>
          <p:spPr>
            <a:xfrm>
              <a:off x="648457" y="3169117"/>
              <a:ext cx="10895086" cy="130946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BC192674-BCE8-57A5-4C75-FEF444CBD9C0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938557"/>
              <a:ext cx="10515600" cy="21800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2200" dirty="0">
                <a:latin typeface="Century Gothic" panose="020B0502020202020204" pitchFamily="34" charset="0"/>
              </a:endParaRPr>
            </a:p>
            <a:p>
              <a:pPr marL="0" indent="0">
                <a:buNone/>
              </a:pP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2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uv</a:t>
              </a: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2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venv</a:t>
              </a: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$UV_ENVS/</a:t>
              </a:r>
              <a:r>
                <a:rPr lang="en-US" sz="2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myenv</a:t>
              </a:r>
              <a:endParaRPr lang="en-US" sz="2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2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uv</a:t>
              </a: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2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venv</a:t>
              </a: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$UV_ENVS/myenv1 --python 3.8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684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AB02FF4-25A1-49FE-9DF7-DD19F525B7FA}">
  <ds:schemaRefs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schemas.microsoft.com/office/2006/metadata/properties"/>
    <ds:schemaRef ds:uri="92c16b9d-8c83-445e-a4f4-1fe3d2f43f13"/>
    <ds:schemaRef ds:uri="http://purl.org/dc/elements/1.1/"/>
    <ds:schemaRef ds:uri="a1519f9a-9d6a-41c1-afc9-552e4069f82f"/>
    <ds:schemaRef ds:uri="7e49f7d3-8802-46ca-9604-495ce27f67f4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3ded8b1b-070d-4629-82e4-c0b019f46057}" enabled="0" method="" siteId="{3ded8b1b-070d-4629-82e4-c0b019f4605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9902</TotalTime>
  <Words>632</Words>
  <Application>Microsoft Office PowerPoint</Application>
  <PresentationFormat>Widescreen</PresentationFormat>
  <Paragraphs>141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Century Gothic</vt:lpstr>
      <vt:lpstr>Courier New</vt:lpstr>
      <vt:lpstr>Helvetica Neue</vt:lpstr>
      <vt:lpstr>Monaco</vt:lpstr>
      <vt:lpstr>CUB Content </vt:lpstr>
      <vt:lpstr>RC Quick Byte: uv Package Manager</vt:lpstr>
      <vt:lpstr>uv Package Manager -- Get Your Sunscreen!</vt:lpstr>
      <vt:lpstr>What You’ll Learn</vt:lpstr>
      <vt:lpstr>What is uv?</vt:lpstr>
      <vt:lpstr>Features of uv</vt:lpstr>
      <vt:lpstr>uv vs. the status quo</vt:lpstr>
      <vt:lpstr>Getting Started with uv</vt:lpstr>
      <vt:lpstr>Creating a uv Environment</vt:lpstr>
      <vt:lpstr>Creating a uv Environment</vt:lpstr>
      <vt:lpstr>Activating the Environment</vt:lpstr>
      <vt:lpstr>Useful Commands</vt:lpstr>
      <vt:lpstr>PowerPoint Presentation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Mohal Khandelwal</dc:creator>
  <cp:lastModifiedBy>Mohal Khandelwal</cp:lastModifiedBy>
  <cp:revision>14</cp:revision>
  <dcterms:created xsi:type="dcterms:W3CDTF">2023-01-13T17:07:22Z</dcterms:created>
  <dcterms:modified xsi:type="dcterms:W3CDTF">2025-10-01T14:55:49Z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